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8EF604-1590-49AC-BE9E-C100E617C885}">
  <a:tblStyle styleId="{418EF604-1590-49AC-BE9E-C100E617C8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c961def5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c961def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e7ac47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e7ac47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01f611e7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01f611e7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01f611e7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01f611e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a892426a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a892426a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a892426a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a892426a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a892426a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a892426a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a892426a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a892426a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a892426a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a892426a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cbcd9125b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cbcd9125b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01f611e7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01f611e7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a892426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a892426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1f611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1f611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a892426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a892426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a892426a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a892426a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a892426a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a892426a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a892426a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a892426a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01f611e7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01f611e7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gif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5" Type="http://schemas.openxmlformats.org/officeDocument/2006/relationships/image" Target="../media/image79.png"/><Relationship Id="rId6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Relationship Id="rId8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1397000" y="1319400"/>
            <a:ext cx="73107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  <a:t>Break it</a:t>
            </a:r>
            <a:endParaRPr b="1" sz="3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Till you make it</a:t>
            </a:r>
            <a:endParaRPr b="1" sz="18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397000" y="4450125"/>
            <a:ext cx="39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Sayan Mondal</a:t>
            </a:r>
            <a:r>
              <a:rPr lang="en-GB" sz="1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Software Engineer - ChaosNative</a:t>
            </a:r>
            <a:endParaRPr sz="1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375" y="2621425"/>
            <a:ext cx="1586900" cy="15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1397000" y="2662500"/>
            <a:ext cx="39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ShortStack Conf</a:t>
            </a:r>
            <a:endParaRPr sz="1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3 Jul, 2021</a:t>
            </a:r>
            <a:endParaRPr sz="12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889850" y="261500"/>
            <a:ext cx="53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Different Chaos Engineering Tools out there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1102700" y="1246375"/>
            <a:ext cx="2296200" cy="2784300"/>
          </a:xfrm>
          <a:prstGeom prst="flowChartAlternateProcess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  <a:t>ChaosBlade</a:t>
            </a:r>
            <a:b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200">
              <a:solidFill>
                <a:srgbClr val="FE1C6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Pros: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Has application level fault injection for Java, C++, Node JS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Multiple ways of managing experiments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Cons:</a:t>
            </a:r>
            <a:endParaRPr b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Language Barrier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Lacks Scheduling, Safety Reporting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681475" y="1246375"/>
            <a:ext cx="2296200" cy="2784300"/>
          </a:xfrm>
          <a:prstGeom prst="flowChartAlternateProcess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  <a:t>Chaos Mesh</a:t>
            </a:r>
            <a:b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200">
              <a:solidFill>
                <a:srgbClr val="FE1C6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Pros: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Has a WebUI which can control experiments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Support for CI/CD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Cons:</a:t>
            </a:r>
            <a:endParaRPr b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Dashboard is not very secure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Ad Hoc experiments run indefinitely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6260250" y="1246375"/>
            <a:ext cx="2296200" cy="2784300"/>
          </a:xfrm>
          <a:prstGeom prst="flowChartAlternateProcess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  <a:t>Chaos Toolkit</a:t>
            </a:r>
            <a:b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200">
              <a:solidFill>
                <a:srgbClr val="FE1C6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Pros: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Full Control over experiments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Built in logging and reporting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Cons:</a:t>
            </a:r>
            <a:endParaRPr b="1"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No native scheduling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Limited Portability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No easy way to run attacks on multiple system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27" name="Google Shape;227;p33"/>
          <p:cNvCxnSpPr/>
          <p:nvPr/>
        </p:nvCxnSpPr>
        <p:spPr>
          <a:xfrm>
            <a:off x="1288250" y="1754600"/>
            <a:ext cx="1925100" cy="0"/>
          </a:xfrm>
          <a:prstGeom prst="straightConnector1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3"/>
          <p:cNvCxnSpPr/>
          <p:nvPr/>
        </p:nvCxnSpPr>
        <p:spPr>
          <a:xfrm>
            <a:off x="3867025" y="1754600"/>
            <a:ext cx="1925100" cy="0"/>
          </a:xfrm>
          <a:prstGeom prst="straightConnector1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6445800" y="1674400"/>
            <a:ext cx="1925100" cy="0"/>
          </a:xfrm>
          <a:prstGeom prst="straightConnector1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/>
          <p:nvPr/>
        </p:nvSpPr>
        <p:spPr>
          <a:xfrm>
            <a:off x="965000" y="829900"/>
            <a:ext cx="6861300" cy="421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18115" l="0" r="0" t="12742"/>
          <a:stretch/>
        </p:blipFill>
        <p:spPr>
          <a:xfrm rot="5400000">
            <a:off x="2898150" y="2290300"/>
            <a:ext cx="3160925" cy="23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3251024" y="2306150"/>
            <a:ext cx="1878300" cy="1889400"/>
          </a:xfrm>
          <a:prstGeom prst="ellipse">
            <a:avLst/>
          </a:prstGeom>
          <a:noFill/>
          <a:ln cap="flat" cmpd="sng" w="9525">
            <a:solidFill>
              <a:srgbClr val="FE1C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3195238" y="1329838"/>
            <a:ext cx="226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Open Source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558763" y="2245538"/>
            <a:ext cx="2267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Open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Observability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81913" y="3780038"/>
            <a:ext cx="226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GitOps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5845847" y="1999800"/>
            <a:ext cx="1768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Community Collaboration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558825" y="3762150"/>
            <a:ext cx="2267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Open API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&amp; lifecycle mgmt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250" y="2992570"/>
            <a:ext cx="1403901" cy="5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5">
            <a:alphaModFix/>
          </a:blip>
          <a:srcRect b="11340" l="12289" r="11520" t="12037"/>
          <a:stretch/>
        </p:blipFill>
        <p:spPr>
          <a:xfrm>
            <a:off x="5979675" y="1639811"/>
            <a:ext cx="384900" cy="38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5">
            <a:alphaModFix/>
          </a:blip>
          <a:srcRect b="11340" l="12289" r="11520" t="12037"/>
          <a:stretch/>
        </p:blipFill>
        <p:spPr>
          <a:xfrm>
            <a:off x="5965525" y="3375061"/>
            <a:ext cx="384900" cy="38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5">
            <a:alphaModFix/>
          </a:blip>
          <a:srcRect b="11340" l="12289" r="11520" t="12037"/>
          <a:stretch/>
        </p:blipFill>
        <p:spPr>
          <a:xfrm>
            <a:off x="4136500" y="942761"/>
            <a:ext cx="384900" cy="38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966050" y="261500"/>
            <a:ext cx="75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 complete for CNCE - Adoption ready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5">
            <a:alphaModFix/>
          </a:blip>
          <a:srcRect b="11340" l="12289" r="11520" t="12037"/>
          <a:stretch/>
        </p:blipFill>
        <p:spPr>
          <a:xfrm>
            <a:off x="2264425" y="1888736"/>
            <a:ext cx="384900" cy="38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5">
            <a:alphaModFix/>
          </a:blip>
          <a:srcRect b="11340" l="12289" r="11520" t="12037"/>
          <a:stretch/>
        </p:blipFill>
        <p:spPr>
          <a:xfrm>
            <a:off x="2029925" y="3447136"/>
            <a:ext cx="384900" cy="387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1100850" y="1900200"/>
            <a:ext cx="6002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Litmus Overview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/>
        </p:nvSpPr>
        <p:spPr>
          <a:xfrm>
            <a:off x="1093300" y="1419700"/>
            <a:ext cx="5372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Litmus is a toolset to do cloud-native chaos engineering. </a:t>
            </a:r>
            <a:br>
              <a:rPr lang="en-GB"/>
            </a:br>
            <a:br>
              <a:rPr lang="en-GB"/>
            </a:br>
            <a:r>
              <a:rPr lang="en-GB"/>
              <a:t>Litmus provides tools to orchestrate chaos on Kubernetes to help SREs find weaknesses in their deployments. </a:t>
            </a:r>
            <a:br>
              <a:rPr lang="en-GB"/>
            </a:br>
            <a:br>
              <a:rPr lang="en-GB"/>
            </a:br>
            <a:r>
              <a:rPr lang="en-GB"/>
              <a:t>SREs use Litmus to run chaos experiments initially in the staging environment and eventually in production to find bugs, vulnerabilities.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093300" y="481875"/>
            <a:ext cx="46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b="1" lang="en-GB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Litmus?</a:t>
            </a:r>
            <a:endParaRPr b="1" sz="2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350" y="1419700"/>
            <a:ext cx="12668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951475" y="267075"/>
            <a:ext cx="46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Experiments list</a:t>
            </a:r>
            <a:endParaRPr b="1" sz="2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6" name="Google Shape;266;p37"/>
          <p:cNvGraphicFramePr/>
          <p:nvPr/>
        </p:nvGraphicFramePr>
        <p:xfrm>
          <a:off x="574838" y="94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{418EF604-1590-49AC-BE9E-C100E617C885}</a:tableStyleId>
              </a:tblPr>
              <a:tblGrid>
                <a:gridCol w="1196325"/>
                <a:gridCol w="1378000"/>
                <a:gridCol w="1306800"/>
                <a:gridCol w="1158225"/>
                <a:gridCol w="1414350"/>
                <a:gridCol w="1540600"/>
              </a:tblGrid>
              <a:tr h="89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95959"/>
                          </a:solidFill>
                        </a:rPr>
                        <a:t>Pod Chaos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595959"/>
                          </a:solidFill>
                        </a:rPr>
                        <a:t>Node Chaos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595959"/>
                          </a:solidFill>
                        </a:rPr>
                        <a:t>Network Chaos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595959"/>
                          </a:solidFill>
                        </a:rPr>
                        <a:t>Stress Chaos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595959"/>
                          </a:solidFill>
                        </a:rPr>
                        <a:t>Cloud Services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595959"/>
                          </a:solidFill>
                        </a:rPr>
                        <a:t>Application Chaos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Pod Failure 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Container Kill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Pod Autoscale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Node Drain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Forced Eviction (Node Taints) 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Node Restart/PowerOff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Network Latency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Packet Loss 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Network Corruption, Duplication 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Pod, Node CPU Hog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Pod, Node Memory Hog 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Pod, Node Disk Stress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Pod Ephemeral Storage Fill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AWS EKS EC2 Termination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AWS EBS Disk Detach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GCP GPD Disk Detach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Kafka Leader Broker Failure 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Cassandra Ring Disruption </a:t>
                      </a:r>
                      <a:endParaRPr sz="7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rgbClr val="595959"/>
                          </a:solidFill>
                        </a:rPr>
                        <a:t>OpenEBS Control Plane / Volume Failure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1C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200" y="2824100"/>
            <a:ext cx="1231600" cy="12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450" y="2824100"/>
            <a:ext cx="1231600" cy="124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950" y="2824100"/>
            <a:ext cx="1231600" cy="123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5188" y="2824100"/>
            <a:ext cx="1267112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950" y="2816850"/>
            <a:ext cx="1231600" cy="121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/>
        </p:nvSpPr>
        <p:spPr>
          <a:xfrm>
            <a:off x="5615225" y="2515200"/>
            <a:ext cx="220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public ChaosHub</a:t>
            </a:r>
            <a:endParaRPr b="1"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5645225" y="3613350"/>
            <a:ext cx="214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private ChaosHub</a:t>
            </a:r>
            <a:endParaRPr b="1"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1102700" y="1246375"/>
            <a:ext cx="1683900" cy="1158300"/>
          </a:xfrm>
          <a:prstGeom prst="flowChartAlternateProcess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cloud/onprem</a:t>
            </a:r>
            <a:endParaRPr sz="12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  <a:t>Chaos workflows</a:t>
            </a:r>
            <a:endParaRPr sz="1200">
              <a:solidFill>
                <a:srgbClr val="FE1C6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3217050" y="1246375"/>
            <a:ext cx="2009400" cy="1158300"/>
          </a:xfrm>
          <a:prstGeom prst="flowChartAlternateProcess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VMs/Baremetal</a:t>
            </a:r>
            <a:endParaRPr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E1C65"/>
                </a:solidFill>
                <a:latin typeface="Verdana"/>
                <a:ea typeface="Verdana"/>
                <a:cs typeface="Verdana"/>
                <a:sym typeface="Verdana"/>
              </a:rPr>
              <a:t>Chaos workflows</a:t>
            </a:r>
            <a:endParaRPr>
              <a:solidFill>
                <a:srgbClr val="FE1C6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1845575" y="2948825"/>
            <a:ext cx="1457400" cy="1158300"/>
          </a:xfrm>
          <a:prstGeom prst="flowChartAlternateProcess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LitmusPortal</a:t>
            </a:r>
            <a:endParaRPr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00" y="3757253"/>
            <a:ext cx="457575" cy="44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875" y="1138853"/>
            <a:ext cx="457575" cy="44336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/>
          <p:nvPr/>
        </p:nvSpPr>
        <p:spPr>
          <a:xfrm rot="-1041823">
            <a:off x="3437369" y="2809901"/>
            <a:ext cx="2009473" cy="226588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 rot="-2053">
            <a:off x="3425394" y="3723292"/>
            <a:ext cx="2009400" cy="2265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5779250" y="1307700"/>
            <a:ext cx="1011600" cy="983400"/>
          </a:xfrm>
          <a:prstGeom prst="ellipse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ArgoCD/FluxCD etc</a:t>
            </a:r>
            <a:endParaRPr sz="1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1011125" y="317125"/>
            <a:ext cx="46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Litmus after you set it up</a:t>
            </a:r>
            <a:endParaRPr b="1" sz="2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3139725" y="814175"/>
            <a:ext cx="951000" cy="3204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CI/CD Pipeline </a:t>
            </a:r>
            <a:endParaRPr sz="9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5427975" y="2485425"/>
            <a:ext cx="3060000" cy="1462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E1C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200" y="3716413"/>
            <a:ext cx="457575" cy="443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6092574" y="4071900"/>
            <a:ext cx="1814100" cy="2418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Ephemeral / Staging Cluster</a:t>
            </a:r>
            <a:endParaRPr sz="9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5495777" y="2616700"/>
            <a:ext cx="1194300" cy="2418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chaos-operator</a:t>
            </a:r>
            <a:endParaRPr sz="9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5622775" y="2989425"/>
            <a:ext cx="1360800" cy="23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chaos-experiments</a:t>
            </a:r>
            <a:endParaRPr sz="9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5743875" y="3393100"/>
            <a:ext cx="1194300" cy="23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chaos-results</a:t>
            </a:r>
            <a:endParaRPr sz="9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6996200" y="2814750"/>
            <a:ext cx="1360800" cy="48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E1C65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AUT FROM DEPLOY STAGE</a:t>
            </a:r>
            <a:endParaRPr sz="7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3139725" y="2879325"/>
            <a:ext cx="951000" cy="454200"/>
          </a:xfrm>
          <a:prstGeom prst="roundRect">
            <a:avLst>
              <a:gd fmla="val 16667" name="adj"/>
            </a:avLst>
          </a:prstGeom>
          <a:solidFill>
            <a:srgbClr val="FE1C6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Litmus Chaos CI Lib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00" name="Google Shape;300;p39"/>
          <p:cNvCxnSpPr/>
          <p:nvPr/>
        </p:nvCxnSpPr>
        <p:spPr>
          <a:xfrm flipH="1">
            <a:off x="3457575" y="1687600"/>
            <a:ext cx="18900" cy="1191900"/>
          </a:xfrm>
          <a:prstGeom prst="straightConnector1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9"/>
          <p:cNvCxnSpPr>
            <a:stCxn id="299" idx="3"/>
            <a:endCxn id="296" idx="1"/>
          </p:cNvCxnSpPr>
          <p:nvPr/>
        </p:nvCxnSpPr>
        <p:spPr>
          <a:xfrm>
            <a:off x="4090725" y="3106425"/>
            <a:ext cx="1532100" cy="0"/>
          </a:xfrm>
          <a:prstGeom prst="straightConnector1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2" name="Google Shape;302;p39"/>
          <p:cNvCxnSpPr>
            <a:stCxn id="297" idx="1"/>
            <a:endCxn id="299" idx="2"/>
          </p:cNvCxnSpPr>
          <p:nvPr/>
        </p:nvCxnSpPr>
        <p:spPr>
          <a:xfrm rot="10800000">
            <a:off x="3615075" y="3333400"/>
            <a:ext cx="2128800" cy="176700"/>
          </a:xfrm>
          <a:prstGeom prst="bentConnector2">
            <a:avLst/>
          </a:prstGeom>
          <a:noFill/>
          <a:ln cap="flat" cmpd="sng" w="9525">
            <a:solidFill>
              <a:srgbClr val="FE1C65"/>
            </a:solidFill>
            <a:prstDash val="dot"/>
            <a:round/>
            <a:headEnd len="med" w="med" type="none"/>
            <a:tailEnd len="med" w="med" type="diamond"/>
          </a:ln>
        </p:spPr>
      </p:cxnSp>
      <p:cxnSp>
        <p:nvCxnSpPr>
          <p:cNvPr id="303" name="Google Shape;303;p39"/>
          <p:cNvCxnSpPr/>
          <p:nvPr/>
        </p:nvCxnSpPr>
        <p:spPr>
          <a:xfrm flipH="1" rot="10800000">
            <a:off x="3741550" y="1691100"/>
            <a:ext cx="19500" cy="1172100"/>
          </a:xfrm>
          <a:prstGeom prst="straightConnector1">
            <a:avLst/>
          </a:prstGeom>
          <a:noFill/>
          <a:ln cap="flat" cmpd="sng" w="9525">
            <a:solidFill>
              <a:srgbClr val="FE1C65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304" name="Google Shape;304;p39"/>
          <p:cNvGrpSpPr/>
          <p:nvPr/>
        </p:nvGrpSpPr>
        <p:grpSpPr>
          <a:xfrm>
            <a:off x="2665425" y="1209375"/>
            <a:ext cx="2830350" cy="484200"/>
            <a:chOff x="2206325" y="1209375"/>
            <a:chExt cx="2830350" cy="484200"/>
          </a:xfrm>
        </p:grpSpPr>
        <p:pic>
          <p:nvPicPr>
            <p:cNvPr id="305" name="Google Shape;30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2525" y="1269925"/>
              <a:ext cx="363099" cy="363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40225" y="1269925"/>
              <a:ext cx="363099" cy="36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9"/>
            <p:cNvSpPr/>
            <p:nvPr/>
          </p:nvSpPr>
          <p:spPr>
            <a:xfrm>
              <a:off x="3139725" y="1209375"/>
              <a:ext cx="926400" cy="484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FE1C6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  CHAOS  STAGE</a:t>
              </a:r>
              <a:endParaRPr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08" name="Google Shape;308;p39"/>
            <p:cNvCxnSpPr>
              <a:endCxn id="307" idx="1"/>
            </p:cNvCxnSpPr>
            <p:nvPr/>
          </p:nvCxnSpPr>
          <p:spPr>
            <a:xfrm>
              <a:off x="2765625" y="1451475"/>
              <a:ext cx="374100" cy="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09" name="Google Shape;309;p39"/>
            <p:cNvCxnSpPr>
              <a:stCxn id="305" idx="1"/>
            </p:cNvCxnSpPr>
            <p:nvPr/>
          </p:nvCxnSpPr>
          <p:spPr>
            <a:xfrm rot="10800000">
              <a:off x="2206325" y="1449075"/>
              <a:ext cx="196200" cy="2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39"/>
            <p:cNvCxnSpPr/>
            <p:nvPr/>
          </p:nvCxnSpPr>
          <p:spPr>
            <a:xfrm>
              <a:off x="4066125" y="1450275"/>
              <a:ext cx="374100" cy="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1" name="Google Shape;311;p39"/>
            <p:cNvCxnSpPr/>
            <p:nvPr/>
          </p:nvCxnSpPr>
          <p:spPr>
            <a:xfrm rot="10800000">
              <a:off x="4840475" y="1450275"/>
              <a:ext cx="196200" cy="24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12" name="Google Shape;31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2767" y="1535625"/>
              <a:ext cx="139350" cy="13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042" y="1535625"/>
              <a:ext cx="139350" cy="139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39"/>
          <p:cNvGrpSpPr/>
          <p:nvPr/>
        </p:nvGrpSpPr>
        <p:grpSpPr>
          <a:xfrm>
            <a:off x="675125" y="1605575"/>
            <a:ext cx="2464575" cy="1500975"/>
            <a:chOff x="216025" y="1605575"/>
            <a:chExt cx="2464575" cy="1500975"/>
          </a:xfrm>
        </p:grpSpPr>
        <p:pic>
          <p:nvPicPr>
            <p:cNvPr id="315" name="Google Shape;31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70650" y="1605575"/>
              <a:ext cx="594750" cy="594750"/>
            </a:xfrm>
            <a:prstGeom prst="rect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16" name="Google Shape;316;p39"/>
            <p:cNvCxnSpPr>
              <a:stCxn id="315" idx="3"/>
              <a:endCxn id="299" idx="1"/>
            </p:cNvCxnSpPr>
            <p:nvPr/>
          </p:nvCxnSpPr>
          <p:spPr>
            <a:xfrm>
              <a:off x="1965400" y="1902950"/>
              <a:ext cx="715200" cy="12036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med" w="med" type="none"/>
              <a:tailEnd len="med" w="med" type="diamond"/>
            </a:ln>
          </p:spPr>
        </p:cxnSp>
        <p:sp>
          <p:nvSpPr>
            <p:cNvPr id="317" name="Google Shape;317;p39"/>
            <p:cNvSpPr/>
            <p:nvPr/>
          </p:nvSpPr>
          <p:spPr>
            <a:xfrm>
              <a:off x="216025" y="1835150"/>
              <a:ext cx="1102500" cy="198600"/>
            </a:xfrm>
            <a:prstGeom prst="rect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REMOTE TEMPLATES</a:t>
              </a:r>
              <a:endParaRPr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18" name="Google Shape;318;p39"/>
          <p:cNvGrpSpPr/>
          <p:nvPr/>
        </p:nvGrpSpPr>
        <p:grpSpPr>
          <a:xfrm>
            <a:off x="675125" y="2447725"/>
            <a:ext cx="2464575" cy="658703"/>
            <a:chOff x="216025" y="2447725"/>
            <a:chExt cx="2464575" cy="658703"/>
          </a:xfrm>
        </p:grpSpPr>
        <p:pic>
          <p:nvPicPr>
            <p:cNvPr id="319" name="Google Shape;319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70650" y="2447725"/>
              <a:ext cx="594750" cy="59740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0" name="Google Shape;320;p39"/>
            <p:cNvCxnSpPr>
              <a:stCxn id="319" idx="3"/>
              <a:endCxn id="299" idx="1"/>
            </p:cNvCxnSpPr>
            <p:nvPr/>
          </p:nvCxnSpPr>
          <p:spPr>
            <a:xfrm>
              <a:off x="1965400" y="2746428"/>
              <a:ext cx="715200" cy="3600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med" w="med" type="none"/>
              <a:tailEnd len="med" w="med" type="diamond"/>
            </a:ln>
          </p:spPr>
        </p:cxnSp>
        <p:sp>
          <p:nvSpPr>
            <p:cNvPr id="321" name="Google Shape;321;p39"/>
            <p:cNvSpPr/>
            <p:nvPr/>
          </p:nvSpPr>
          <p:spPr>
            <a:xfrm>
              <a:off x="216025" y="2616700"/>
              <a:ext cx="1102500" cy="198600"/>
            </a:xfrm>
            <a:prstGeom prst="rect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 CHAOS ACTIONS </a:t>
              </a:r>
              <a:endParaRPr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648325" y="3106550"/>
            <a:ext cx="2491375" cy="836475"/>
            <a:chOff x="189225" y="3106550"/>
            <a:chExt cx="2491375" cy="836475"/>
          </a:xfrm>
        </p:grpSpPr>
        <p:pic>
          <p:nvPicPr>
            <p:cNvPr id="323" name="Google Shape;32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70650" y="3348275"/>
              <a:ext cx="594750" cy="594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4" name="Google Shape;324;p39"/>
            <p:cNvCxnSpPr>
              <a:stCxn id="323" idx="3"/>
              <a:endCxn id="299" idx="1"/>
            </p:cNvCxnSpPr>
            <p:nvPr/>
          </p:nvCxnSpPr>
          <p:spPr>
            <a:xfrm flipH="1" rot="10800000">
              <a:off x="1965400" y="3106550"/>
              <a:ext cx="715200" cy="5391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med" w="med" type="none"/>
              <a:tailEnd len="med" w="med" type="diamond"/>
            </a:ln>
          </p:spPr>
        </p:cxnSp>
        <p:sp>
          <p:nvSpPr>
            <p:cNvPr id="325" name="Google Shape;325;p39"/>
            <p:cNvSpPr/>
            <p:nvPr/>
          </p:nvSpPr>
          <p:spPr>
            <a:xfrm>
              <a:off x="189225" y="3485450"/>
              <a:ext cx="1102500" cy="320400"/>
            </a:xfrm>
            <a:prstGeom prst="rect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PRECONFIGURED JOB PLUGIN</a:t>
              </a:r>
              <a:endParaRPr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26" name="Google Shape;326;p39"/>
          <p:cNvGrpSpPr/>
          <p:nvPr/>
        </p:nvGrpSpPr>
        <p:grpSpPr>
          <a:xfrm>
            <a:off x="648325" y="3106350"/>
            <a:ext cx="2491375" cy="1703175"/>
            <a:chOff x="189225" y="3106350"/>
            <a:chExt cx="2491375" cy="1703175"/>
          </a:xfrm>
        </p:grpSpPr>
        <p:pic>
          <p:nvPicPr>
            <p:cNvPr id="327" name="Google Shape;327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70650" y="4214775"/>
              <a:ext cx="594750" cy="594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8" name="Google Shape;328;p39"/>
            <p:cNvCxnSpPr>
              <a:stCxn id="327" idx="3"/>
              <a:endCxn id="299" idx="1"/>
            </p:cNvCxnSpPr>
            <p:nvPr/>
          </p:nvCxnSpPr>
          <p:spPr>
            <a:xfrm flipH="1" rot="10800000">
              <a:off x="1965400" y="3106350"/>
              <a:ext cx="715200" cy="14058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med" w="med" type="none"/>
              <a:tailEnd len="med" w="med" type="diamond"/>
            </a:ln>
          </p:spPr>
        </p:cxnSp>
        <p:sp>
          <p:nvSpPr>
            <p:cNvPr id="329" name="Google Shape;329;p39"/>
            <p:cNvSpPr/>
            <p:nvPr/>
          </p:nvSpPr>
          <p:spPr>
            <a:xfrm>
              <a:off x="189225" y="4351950"/>
              <a:ext cx="1102500" cy="320400"/>
            </a:xfrm>
            <a:prstGeom prst="rect">
              <a:avLst/>
            </a:prstGeom>
            <a:noFill/>
            <a:ln cap="flat" cmpd="sng" w="9525">
              <a:solidFill>
                <a:srgbClr val="FE1C6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LITMUS CONTROL PLANE PLUGIN</a:t>
              </a:r>
              <a:endParaRPr sz="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330" name="Google Shape;330;p39"/>
          <p:cNvSpPr txBox="1"/>
          <p:nvPr/>
        </p:nvSpPr>
        <p:spPr>
          <a:xfrm>
            <a:off x="816700" y="275375"/>
            <a:ext cx="586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Chaos in CI pipelines</a:t>
            </a:r>
            <a:endParaRPr b="1" sz="2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/>
        </p:nvSpPr>
        <p:spPr>
          <a:xfrm>
            <a:off x="1092175" y="1760350"/>
            <a:ext cx="3094500" cy="21813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2133100" y="1906000"/>
            <a:ext cx="1035000" cy="4173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Litmus Portal</a:t>
            </a:r>
            <a:endParaRPr sz="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25" y="3677463"/>
            <a:ext cx="457575" cy="44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375" y="1841450"/>
            <a:ext cx="428392" cy="5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0"/>
          <p:cNvCxnSpPr>
            <a:stCxn id="340" idx="3"/>
            <a:endCxn id="341" idx="2"/>
          </p:cNvCxnSpPr>
          <p:nvPr/>
        </p:nvCxnSpPr>
        <p:spPr>
          <a:xfrm flipH="1" rot="10800000">
            <a:off x="3156925" y="2879300"/>
            <a:ext cx="1881300" cy="564300"/>
          </a:xfrm>
          <a:prstGeom prst="bentConnector3">
            <a:avLst>
              <a:gd fmla="val 49880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42" name="Google Shape;342;p40"/>
          <p:cNvSpPr/>
          <p:nvPr/>
        </p:nvSpPr>
        <p:spPr>
          <a:xfrm>
            <a:off x="2181725" y="2560725"/>
            <a:ext cx="919800" cy="4542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Chaos Operator</a:t>
            </a:r>
            <a:endParaRPr sz="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3232550" y="2570475"/>
            <a:ext cx="871800" cy="4368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 K8s Chaos Experiment CR</a:t>
            </a:r>
            <a:endParaRPr sz="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2121925" y="3234950"/>
            <a:ext cx="1035000" cy="4173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 Pod</a:t>
            </a:r>
            <a:endParaRPr sz="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1178900" y="2570475"/>
            <a:ext cx="871800" cy="436800"/>
          </a:xfrm>
          <a:prstGeom prst="rect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Workflow Controller</a:t>
            </a:r>
            <a:endParaRPr sz="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5033847" y="2525622"/>
            <a:ext cx="1390176" cy="707076"/>
          </a:xfrm>
          <a:prstGeom prst="cloud">
            <a:avLst/>
          </a:prstGeom>
          <a:noFill/>
          <a:ln cap="flat" cmpd="sng" w="9525">
            <a:solidFill>
              <a:srgbClr val="FE1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              Network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         Access Control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                 API</a:t>
            </a:r>
            <a:endParaRPr b="1" sz="600">
              <a:solidFill>
                <a:schemeClr val="dk1"/>
              </a:solidFill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176" y="1365375"/>
            <a:ext cx="852759" cy="5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3175" y="2161805"/>
            <a:ext cx="871800" cy="48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3175" y="2960150"/>
            <a:ext cx="871800" cy="5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3175" y="3788400"/>
            <a:ext cx="871800" cy="499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40"/>
          <p:cNvGrpSpPr/>
          <p:nvPr/>
        </p:nvGrpSpPr>
        <p:grpSpPr>
          <a:xfrm>
            <a:off x="6422865" y="1624560"/>
            <a:ext cx="970200" cy="2413200"/>
            <a:chOff x="6041865" y="1624560"/>
            <a:chExt cx="970200" cy="2413200"/>
          </a:xfrm>
        </p:grpSpPr>
        <p:cxnSp>
          <p:nvCxnSpPr>
            <p:cNvPr id="350" name="Google Shape;350;p40"/>
            <p:cNvCxnSpPr>
              <a:stCxn id="341" idx="0"/>
              <a:endCxn id="345" idx="1"/>
            </p:cNvCxnSpPr>
            <p:nvPr/>
          </p:nvCxnSpPr>
          <p:spPr>
            <a:xfrm flipH="1" rot="10800000">
              <a:off x="6041865" y="1624560"/>
              <a:ext cx="970200" cy="12546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40"/>
            <p:cNvCxnSpPr>
              <a:stCxn id="341" idx="0"/>
              <a:endCxn id="346" idx="1"/>
            </p:cNvCxnSpPr>
            <p:nvPr/>
          </p:nvCxnSpPr>
          <p:spPr>
            <a:xfrm flipH="1" rot="10800000">
              <a:off x="6041865" y="2406060"/>
              <a:ext cx="970200" cy="4731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40"/>
            <p:cNvCxnSpPr>
              <a:stCxn id="341" idx="0"/>
              <a:endCxn id="347" idx="1"/>
            </p:cNvCxnSpPr>
            <p:nvPr/>
          </p:nvCxnSpPr>
          <p:spPr>
            <a:xfrm>
              <a:off x="6041865" y="2879160"/>
              <a:ext cx="970200" cy="3543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40"/>
            <p:cNvCxnSpPr>
              <a:stCxn id="341" idx="0"/>
              <a:endCxn id="348" idx="1"/>
            </p:cNvCxnSpPr>
            <p:nvPr/>
          </p:nvCxnSpPr>
          <p:spPr>
            <a:xfrm>
              <a:off x="6041865" y="2879160"/>
              <a:ext cx="970200" cy="1158600"/>
            </a:xfrm>
            <a:prstGeom prst="straightConnector1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4" name="Google Shape;354;p40"/>
          <p:cNvSpPr txBox="1"/>
          <p:nvPr/>
        </p:nvSpPr>
        <p:spPr>
          <a:xfrm>
            <a:off x="848425" y="275375"/>
            <a:ext cx="586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Litmus for non-Kubernetes chaos</a:t>
            </a:r>
            <a:endParaRPr b="1" sz="2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2999250" y="2202300"/>
            <a:ext cx="31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E1C65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3600">
              <a:solidFill>
                <a:srgbClr val="FE1C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 rot="10800000">
            <a:off x="3900400" y="-225"/>
            <a:ext cx="5203500" cy="5173800"/>
          </a:xfrm>
          <a:prstGeom prst="round1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4323800" y="1819563"/>
            <a:ext cx="215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Software Engineer at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1248950" y="2713913"/>
            <a:ext cx="148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Sayan Mondal</a:t>
            </a:r>
            <a:endParaRPr b="1"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712" y="1812838"/>
            <a:ext cx="148027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300" y="2368863"/>
            <a:ext cx="1180626" cy="4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323800" y="2409438"/>
            <a:ext cx="26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Contributor / Core Team member at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5">
            <a:alphaModFix/>
          </a:blip>
          <a:srcRect b="18735" l="26106" r="16942" t="21117"/>
          <a:stretch/>
        </p:blipFill>
        <p:spPr>
          <a:xfrm>
            <a:off x="1343525" y="1255262"/>
            <a:ext cx="1291051" cy="13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1690350" y="3294888"/>
            <a:ext cx="9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@s_ayanide</a:t>
            </a:r>
            <a:endParaRPr sz="10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524" y="3334237"/>
            <a:ext cx="346815" cy="259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691763" y="3594238"/>
            <a:ext cx="9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@s-ayanide</a:t>
            </a:r>
            <a:endParaRPr sz="1000"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7556" y="3633588"/>
            <a:ext cx="294208" cy="2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1064863" y="313475"/>
            <a:ext cx="52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884400" y="1545225"/>
            <a:ext cx="524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Chaos Engineering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 do we need this? What are the problems?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Cloud Native Chaos Engineering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Different Tools in the market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Litmus overview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1100850" y="1900200"/>
            <a:ext cx="6002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Chaos Engineering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975" y="113550"/>
            <a:ext cx="4779800" cy="47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652900" y="3230175"/>
            <a:ext cx="19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DOWNTIMES ARE EXPENSIVE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19303" l="0" r="0" t="14497"/>
          <a:stretch/>
        </p:blipFill>
        <p:spPr>
          <a:xfrm>
            <a:off x="2344175" y="2076638"/>
            <a:ext cx="3802600" cy="25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1718125" y="738700"/>
            <a:ext cx="5054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Feedback loop can be activated by proactive testing in production</a:t>
            </a:r>
            <a:endParaRPr b="1" sz="17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6553663" y="2939975"/>
            <a:ext cx="76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Test</a:t>
            </a:r>
            <a:endParaRPr b="1" sz="17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6473875" y="3306175"/>
            <a:ext cx="92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Don’t wait</a:t>
            </a:r>
            <a:endParaRPr sz="13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883525" y="327000"/>
            <a:ext cx="6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is it done typically?</a:t>
            </a:r>
            <a:endParaRPr b="1"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7" name="Google Shape;177;p30"/>
          <p:cNvGrpSpPr/>
          <p:nvPr/>
        </p:nvGrpSpPr>
        <p:grpSpPr>
          <a:xfrm>
            <a:off x="640550" y="1974100"/>
            <a:ext cx="2011675" cy="935700"/>
            <a:chOff x="259550" y="1974100"/>
            <a:chExt cx="2011675" cy="935700"/>
          </a:xfrm>
        </p:grpSpPr>
        <p:sp>
          <p:nvSpPr>
            <p:cNvPr id="178" name="Google Shape;178;p30"/>
            <p:cNvSpPr/>
            <p:nvPr/>
          </p:nvSpPr>
          <p:spPr>
            <a:xfrm>
              <a:off x="259550" y="1974100"/>
              <a:ext cx="935700" cy="935700"/>
            </a:xfrm>
            <a:prstGeom prst="ellipse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9" name="Google Shape;17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848" y="2068397"/>
              <a:ext cx="747140" cy="747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30"/>
            <p:cNvSpPr txBox="1"/>
            <p:nvPr/>
          </p:nvSpPr>
          <p:spPr>
            <a:xfrm>
              <a:off x="1197525" y="2264963"/>
              <a:ext cx="1073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Game Days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30"/>
          <p:cNvGrpSpPr/>
          <p:nvPr/>
        </p:nvGrpSpPr>
        <p:grpSpPr>
          <a:xfrm>
            <a:off x="640571" y="3280793"/>
            <a:ext cx="2510491" cy="935700"/>
            <a:chOff x="259571" y="3280793"/>
            <a:chExt cx="2510491" cy="935700"/>
          </a:xfrm>
        </p:grpSpPr>
        <p:sp>
          <p:nvSpPr>
            <p:cNvPr id="182" name="Google Shape;182;p30"/>
            <p:cNvSpPr/>
            <p:nvPr/>
          </p:nvSpPr>
          <p:spPr>
            <a:xfrm>
              <a:off x="259571" y="3280793"/>
              <a:ext cx="935700" cy="935700"/>
            </a:xfrm>
            <a:prstGeom prst="ellipse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" name="Google Shape;18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0588" y="3391809"/>
              <a:ext cx="713660" cy="713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30"/>
            <p:cNvSpPr txBox="1"/>
            <p:nvPr/>
          </p:nvSpPr>
          <p:spPr>
            <a:xfrm>
              <a:off x="1215763" y="3501700"/>
              <a:ext cx="155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Manual Planning &amp; Execution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30"/>
          <p:cNvGrpSpPr/>
          <p:nvPr/>
        </p:nvGrpSpPr>
        <p:grpSpPr>
          <a:xfrm>
            <a:off x="3206373" y="1974108"/>
            <a:ext cx="2539214" cy="935700"/>
            <a:chOff x="2901573" y="1974108"/>
            <a:chExt cx="2539214" cy="935700"/>
          </a:xfrm>
        </p:grpSpPr>
        <p:sp>
          <p:nvSpPr>
            <p:cNvPr id="186" name="Google Shape;186;p30"/>
            <p:cNvSpPr/>
            <p:nvPr/>
          </p:nvSpPr>
          <p:spPr>
            <a:xfrm>
              <a:off x="2901573" y="1974108"/>
              <a:ext cx="935700" cy="935700"/>
            </a:xfrm>
            <a:prstGeom prst="ellipse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" name="Google Shape;18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95863" y="2068387"/>
              <a:ext cx="747150" cy="74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30"/>
            <p:cNvSpPr txBox="1"/>
            <p:nvPr/>
          </p:nvSpPr>
          <p:spPr>
            <a:xfrm>
              <a:off x="3837288" y="2070238"/>
              <a:ext cx="16035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Rarely integrated into CI or CD system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30"/>
          <p:cNvGrpSpPr/>
          <p:nvPr/>
        </p:nvGrpSpPr>
        <p:grpSpPr>
          <a:xfrm>
            <a:off x="3206394" y="3279588"/>
            <a:ext cx="2806507" cy="938100"/>
            <a:chOff x="2901594" y="3279588"/>
            <a:chExt cx="2806507" cy="938100"/>
          </a:xfrm>
        </p:grpSpPr>
        <p:sp>
          <p:nvSpPr>
            <p:cNvPr id="190" name="Google Shape;190;p30"/>
            <p:cNvSpPr/>
            <p:nvPr/>
          </p:nvSpPr>
          <p:spPr>
            <a:xfrm>
              <a:off x="2901594" y="3280801"/>
              <a:ext cx="935700" cy="935700"/>
            </a:xfrm>
            <a:prstGeom prst="ellipse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95888" y="3375074"/>
              <a:ext cx="747150" cy="74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0"/>
            <p:cNvSpPr txBox="1"/>
            <p:nvPr/>
          </p:nvSpPr>
          <p:spPr>
            <a:xfrm>
              <a:off x="3837302" y="3279588"/>
              <a:ext cx="1870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Chaos observability is not a commodity, it is a custom built stack at each enterprise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30"/>
          <p:cNvGrpSpPr/>
          <p:nvPr/>
        </p:nvGrpSpPr>
        <p:grpSpPr>
          <a:xfrm>
            <a:off x="6125626" y="1936225"/>
            <a:ext cx="2806501" cy="936908"/>
            <a:chOff x="5897026" y="1936225"/>
            <a:chExt cx="2806501" cy="936908"/>
          </a:xfrm>
        </p:grpSpPr>
        <p:sp>
          <p:nvSpPr>
            <p:cNvPr id="194" name="Google Shape;194;p30"/>
            <p:cNvSpPr/>
            <p:nvPr/>
          </p:nvSpPr>
          <p:spPr>
            <a:xfrm>
              <a:off x="5897026" y="1937433"/>
              <a:ext cx="935700" cy="935700"/>
            </a:xfrm>
            <a:prstGeom prst="ellipse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" name="Google Shape;19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40900" y="2081289"/>
              <a:ext cx="647975" cy="64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0"/>
            <p:cNvSpPr txBox="1"/>
            <p:nvPr/>
          </p:nvSpPr>
          <p:spPr>
            <a:xfrm>
              <a:off x="6832727" y="1936225"/>
              <a:ext cx="18708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Only the SREs. Developers do not engage in Chaos Engineering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30"/>
          <p:cNvGrpSpPr/>
          <p:nvPr/>
        </p:nvGrpSpPr>
        <p:grpSpPr>
          <a:xfrm>
            <a:off x="6125647" y="3242925"/>
            <a:ext cx="2987403" cy="938100"/>
            <a:chOff x="5897047" y="3242925"/>
            <a:chExt cx="2987403" cy="938100"/>
          </a:xfrm>
        </p:grpSpPr>
        <p:sp>
          <p:nvSpPr>
            <p:cNvPr id="198" name="Google Shape;198;p30"/>
            <p:cNvSpPr/>
            <p:nvPr/>
          </p:nvSpPr>
          <p:spPr>
            <a:xfrm>
              <a:off x="5897047" y="3244126"/>
              <a:ext cx="935700" cy="935700"/>
            </a:xfrm>
            <a:prstGeom prst="ellipse">
              <a:avLst/>
            </a:prstGeom>
            <a:noFill/>
            <a:ln cap="flat" cmpd="sng" w="9525">
              <a:solidFill>
                <a:srgbClr val="FE1C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" name="Google Shape;199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40913" y="3387989"/>
              <a:ext cx="647975" cy="64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0"/>
            <p:cNvSpPr txBox="1"/>
            <p:nvPr/>
          </p:nvSpPr>
          <p:spPr>
            <a:xfrm>
              <a:off x="6832750" y="3242925"/>
              <a:ext cx="20517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Custom measurement process for management to see any results on increase in reliability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1100850" y="1900200"/>
            <a:ext cx="6002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E1C65"/>
                </a:solidFill>
                <a:latin typeface="Roboto"/>
                <a:ea typeface="Roboto"/>
                <a:cs typeface="Roboto"/>
                <a:sym typeface="Roboto"/>
              </a:rPr>
              <a:t>Cloud Native</a:t>
            </a:r>
            <a:r>
              <a:rPr b="1" lang="en-GB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Chaos Engineering</a:t>
            </a:r>
            <a:endParaRPr b="1" sz="3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810600" y="955350"/>
            <a:ext cx="6581400" cy="3734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2846713" y="1133288"/>
            <a:ext cx="226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Open Source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362613" y="1908788"/>
            <a:ext cx="2267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Open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Observability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362613" y="3869338"/>
            <a:ext cx="226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GitOps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5330738" y="1908788"/>
            <a:ext cx="2267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Community Collaboration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5385475" y="3736600"/>
            <a:ext cx="2672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Open API &amp; 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lifecycle management</a:t>
            </a:r>
            <a:endParaRPr b="1" sz="15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608" y="1935414"/>
            <a:ext cx="2291634" cy="229163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/>
          <p:nvPr/>
        </p:nvSpPr>
        <p:spPr>
          <a:xfrm>
            <a:off x="2644075" y="1744900"/>
            <a:ext cx="2672700" cy="2672700"/>
          </a:xfrm>
          <a:prstGeom prst="ellipse">
            <a:avLst/>
          </a:prstGeom>
          <a:noFill/>
          <a:ln cap="flat" cmpd="sng" w="9525">
            <a:solidFill>
              <a:srgbClr val="FE1C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889850" y="261500"/>
            <a:ext cx="53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Built on the foundation of CNCE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